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432" r:id="rId10"/>
    <p:sldId id="264" r:id="rId11"/>
    <p:sldId id="265" r:id="rId12"/>
    <p:sldId id="266" r:id="rId13"/>
    <p:sldId id="267" r:id="rId14"/>
    <p:sldId id="499" r:id="rId15"/>
    <p:sldId id="647" r:id="rId16"/>
    <p:sldId id="331" r:id="rId17"/>
    <p:sldId id="336" r:id="rId18"/>
    <p:sldId id="648" r:id="rId19"/>
    <p:sldId id="343" r:id="rId20"/>
    <p:sldId id="294" r:id="rId21"/>
    <p:sldId id="649" r:id="rId22"/>
    <p:sldId id="510" r:id="rId23"/>
    <p:sldId id="437" r:id="rId24"/>
    <p:sldId id="334" r:id="rId25"/>
    <p:sldId id="335" r:id="rId26"/>
    <p:sldId id="438" r:id="rId27"/>
    <p:sldId id="338" r:id="rId28"/>
    <p:sldId id="342" r:id="rId29"/>
    <p:sldId id="34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36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B4B34-BFB6-0C7D-8397-862AC20A7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44815-5FA0-4A1F-A11D-461120EB3E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3E667-E382-1571-4AD6-E074FB91E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7C4A-9F94-461F-9C2A-935EB44431A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CCCEC-F6CC-6176-7528-F37D9B348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CE650-A811-15FF-F73C-9C7386E7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8729-6CE6-4225-AC6B-5745EFFD4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033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0159-D1AF-7C17-AD83-08C78307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F9252-AAEA-A3CA-1569-28FA82E00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9FF1E-41AB-126A-1FC2-12A69313C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7C4A-9F94-461F-9C2A-935EB44431A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84AAD-11E3-6041-1705-80DF899E2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B64E7-13CC-1C7B-7FCC-171310D29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8729-6CE6-4225-AC6B-5745EFFD4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5066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075FDD-AFB4-51F6-3A6A-63C865E4D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A5590-4C90-4F3A-3AEF-A78C68472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D523D-9B90-823B-1744-7E186E6D9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7C4A-9F94-461F-9C2A-935EB44431A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DF09C-E8B8-67D9-DCEF-C850A03EF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65A5-3CDB-B021-13AA-D46E2E1D5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8729-6CE6-4225-AC6B-5745EFFD4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812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8BA51-9839-915B-8434-BC7884B2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DC7F8-60EB-5FB8-E108-2080FE5CC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70DAF-0F8A-A97F-966B-C92B0775C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7C4A-9F94-461F-9C2A-935EB44431A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D354F-F24A-6B62-41FD-F40A45CA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F6A2-0238-9A21-679A-DBB3EC95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8729-6CE6-4225-AC6B-5745EFFD4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95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6C53-B79E-F4B3-D46A-DBFA80509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4B903-C34B-A04D-DA53-1D2FB75E0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B8C0E-31DA-707A-0206-4EEEC5D68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7C4A-9F94-461F-9C2A-935EB44431A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53385-E043-0338-68DA-3E3E32DA4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9A657-4F19-BA11-AD2B-EF574E8E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8729-6CE6-4225-AC6B-5745EFFD4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795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43845-78E5-8D4C-9CF1-DF883182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6AC53-03A2-9CF4-EA36-231710F426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522C69-AF1E-A181-E8A5-8A1ABD21A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1DE31-C92A-6B7E-3BC2-EEE080F87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7C4A-9F94-461F-9C2A-935EB44431A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AA156-B8C9-8462-5134-3E037B1DF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740DB-F47E-08CF-25A0-0CE1EA81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8729-6CE6-4225-AC6B-5745EFFD4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03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7E588-D67E-2024-910F-F1E3337CC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60A36-758E-DB63-AB62-218F8F76C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34E52-6918-69B3-E7E3-B6861317C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A0E93-D95C-F9BC-DA3B-24680A8EEA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ED6791-FA5E-94A4-3586-62C548D918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958B6C-9175-10BB-7FE1-599344C2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7C4A-9F94-461F-9C2A-935EB44431A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50A143-8877-5D92-F516-83B3FFE9D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60BDD5-1A18-D98D-FE5C-E4B5EFDE3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8729-6CE6-4225-AC6B-5745EFFD4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687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B726-0CEB-AC75-7A5E-260D5FCF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4022A-B5BC-9BCA-D788-C0B1946C3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7C4A-9F94-461F-9C2A-935EB44431A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FCA6DF-4F9A-2F38-2EDA-7410B071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8478A-49B2-B4CD-E067-FF65C98E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8729-6CE6-4225-AC6B-5745EFFD4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041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2A7D3-2B45-F9C8-1A74-714D42FF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7C4A-9F94-461F-9C2A-935EB44431A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F140A6-8BCE-CD70-BE51-95DB48C9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C6D5D-8E8F-EFE8-3C1B-2BA91D4B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8729-6CE6-4225-AC6B-5745EFFD4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724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A39B-B5B6-CC9B-83FB-C2E0F6CDB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B4DA5-C095-810F-371A-D166201CE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03F08-8C28-C4EA-A4C9-215F959EE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6B8FA-921D-C3AD-7CDA-10149DE1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7C4A-9F94-461F-9C2A-935EB44431A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7865A-74FD-7B6A-7053-4EC0ED636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58354-7CE2-D62B-4B0C-24BCE5F0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8729-6CE6-4225-AC6B-5745EFFD4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0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873E-4577-C8F8-431E-79B1B1B4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F7C14E-9260-CA4B-8128-4304EC151D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8518B-7F96-56D1-C3B1-A0C3C77D1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6AF89-4D53-7E83-1D1D-C01720A13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7C4A-9F94-461F-9C2A-935EB44431A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F98E3-20B2-3A90-D157-4C0B45C01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41AB8-6FA9-BC79-1BDD-A979B685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8729-6CE6-4225-AC6B-5745EFFD4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584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C0A8CC-B1BA-862C-30C9-2EC17DA2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83749-76EA-3E00-1DB3-D88F8C679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FBFA3-52A0-7E9D-4B46-5EDAEEDE8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57C4A-9F94-461F-9C2A-935EB44431A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A24D5-1676-A2F1-734F-87C9DF6075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5EC71-079E-01A2-007D-7B15C2E2A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A8729-6CE6-4225-AC6B-5745EFFD4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261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m.cis.fordham.edu/~gweiss/data-mining/datasets.html" TargetMode="External"/><Relationship Id="rId2" Type="http://schemas.openxmlformats.org/officeDocument/2006/relationships/hyperlink" Target="https://storm.cis.fordham.edu/~gweiss/data-mining/weka-data/iris.arf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ml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C543-D7BF-19F5-58A0-814ED30D36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Introduction to WEKA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ED154F-A544-FED4-B292-7878283253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0097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38B7DD-AA38-4E66-88CA-8AAE4125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68514"/>
            <a:ext cx="9144000" cy="534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4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A6F3A9-0A81-4381-9FAF-95460264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81528"/>
            <a:ext cx="9144000" cy="56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82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E82B68-820E-7B3E-03AA-862CA42A3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4FACB-17C8-B0C7-D455-EE1AF75D7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8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5BC1E380-4B37-47C6-8B56-5A885E6B93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Reading in the Iris Dataset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1BA5EAFE-0061-4ECB-BD6E-01D06A23B6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5000" y="1752600"/>
            <a:ext cx="8534400" cy="4648200"/>
          </a:xfrm>
        </p:spPr>
        <p:txBody>
          <a:bodyPr>
            <a:normAutofit/>
          </a:bodyPr>
          <a:lstStyle/>
          <a:p>
            <a:r>
              <a:rPr lang="en-US" altLang="en-US" dirty="0"/>
              <a:t>We start with the well-known Iris data set</a:t>
            </a:r>
          </a:p>
          <a:p>
            <a:pPr lvl="1"/>
            <a:r>
              <a:rPr lang="en-US" altLang="en-US" dirty="0"/>
              <a:t>Weka probably installed it so search for “iris”. </a:t>
            </a:r>
          </a:p>
          <a:p>
            <a:pPr lvl="1"/>
            <a:r>
              <a:rPr lang="en-US" altLang="en-US" dirty="0"/>
              <a:t>Otherwise download it from my copy on internet:</a:t>
            </a:r>
          </a:p>
          <a:p>
            <a:pPr lvl="2"/>
            <a:r>
              <a:rPr lang="en-US" altLang="en-US" sz="1800" dirty="0">
                <a:hlinkClick r:id="rId2"/>
              </a:rPr>
              <a:t>https://storm.cis.fordham.edu/~gweiss/data-mining/weka-data/iris.arff</a:t>
            </a:r>
            <a:endParaRPr lang="en-US" altLang="en-US" dirty="0"/>
          </a:p>
          <a:p>
            <a:pPr>
              <a:spcBef>
                <a:spcPts val="1200"/>
              </a:spcBef>
            </a:pPr>
            <a:r>
              <a:rPr lang="en-US" altLang="en-US" dirty="0"/>
              <a:t>Open it using “Open File” or “Open URL”</a:t>
            </a:r>
          </a:p>
          <a:p>
            <a:pPr>
              <a:spcBef>
                <a:spcPts val="1200"/>
              </a:spcBef>
            </a:pPr>
            <a:r>
              <a:rPr lang="en-US" altLang="en-US" dirty="0"/>
              <a:t>Weka immediately shows stats about the features and how they are distributed</a:t>
            </a:r>
          </a:p>
          <a:p>
            <a:pPr>
              <a:spcBef>
                <a:spcPts val="1200"/>
              </a:spcBef>
            </a:pPr>
            <a:r>
              <a:rPr lang="en-US" altLang="en-US" dirty="0"/>
              <a:t>Other data sets it you want to play around:</a:t>
            </a:r>
          </a:p>
          <a:p>
            <a:pPr lvl="2">
              <a:spcBef>
                <a:spcPts val="0"/>
              </a:spcBef>
            </a:pPr>
            <a:r>
              <a:rPr lang="en-US" altLang="en-US" sz="1900" dirty="0">
                <a:hlinkClick r:id="rId3"/>
              </a:rPr>
              <a:t>https://storm.cis.fordham.edu/~gweiss/data-mining/datasets.html</a:t>
            </a:r>
            <a:endParaRPr lang="en-US" altLang="en-US" sz="1900" dirty="0"/>
          </a:p>
          <a:p>
            <a:pPr lvl="1"/>
            <a:r>
              <a:rPr lang="en-US" altLang="en-US" sz="2100" dirty="0"/>
              <a:t>Hundreds of others available from UCI Machine Learning Repository</a:t>
            </a:r>
          </a:p>
          <a:p>
            <a:pPr lvl="2">
              <a:spcBef>
                <a:spcPts val="0"/>
              </a:spcBef>
            </a:pPr>
            <a:r>
              <a:rPr lang="en-US" altLang="en-US" sz="1900" dirty="0">
                <a:hlinkClick r:id="rId4"/>
              </a:rPr>
              <a:t>https://archive.ics.uci.edu/ml/</a:t>
            </a:r>
            <a:endParaRPr lang="en-US" altLang="en-US" sz="1900" dirty="0"/>
          </a:p>
          <a:p>
            <a:pPr lvl="2"/>
            <a:endParaRPr lang="en-US" altLang="en-US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A48798D-3C8D-49B2-B29F-D40C10A9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16676"/>
            <a:ext cx="457200" cy="365125"/>
          </a:xfrm>
        </p:spPr>
        <p:txBody>
          <a:bodyPr/>
          <a:lstStyle/>
          <a:p>
            <a:fld id="{52D9AB91-8E3B-4B1E-9D24-4010D4BC54D9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670"/>
    </mc:Choice>
    <mc:Fallback xmlns="">
      <p:transition spd="slow" advTm="9967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9D3D9-9E6E-485E-AB5C-58B01A40F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AB91-8E3B-4B1E-9D24-4010D4BC54D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3F4CC42-EF47-4FFF-AA4C-AD0DAC657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33400"/>
            <a:ext cx="7315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3">
            <a:extLst>
              <a:ext uri="{FF2B5EF4-FFF2-40B4-BE49-F238E27FC236}">
                <a16:creationId xmlns:a16="http://schemas.microsoft.com/office/drawing/2014/main" id="{09E13406-2B17-444E-BDB1-E6F5D05ACDB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371600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9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6"/>
    </mc:Choice>
    <mc:Fallback xmlns="">
      <p:transition spd="slow" advTm="1131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7" name="Picture 2">
            <a:extLst>
              <a:ext uri="{FF2B5EF4-FFF2-40B4-BE49-F238E27FC236}">
                <a16:creationId xmlns:a16="http://schemas.microsoft.com/office/drawing/2014/main" id="{D78D39AD-7FAB-430C-A517-830CC913A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457200"/>
            <a:ext cx="7316049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7BD7F65-1AD6-4337-A369-165D034DD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16676"/>
            <a:ext cx="457200" cy="365125"/>
          </a:xfrm>
        </p:spPr>
        <p:txBody>
          <a:bodyPr/>
          <a:lstStyle/>
          <a:p>
            <a:fld id="{52D9AB91-8E3B-4B1E-9D24-4010D4BC54D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90EBB-15D7-4A0D-AF72-72BA31455352}"/>
              </a:ext>
            </a:extLst>
          </p:cNvPr>
          <p:cNvSpPr txBox="1"/>
          <p:nvPr/>
        </p:nvSpPr>
        <p:spPr>
          <a:xfrm>
            <a:off x="2286919" y="480060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Distribution of </a:t>
            </a:r>
            <a:r>
              <a:rPr lang="en-US" dirty="0" err="1">
                <a:solidFill>
                  <a:schemeClr val="bg1"/>
                </a:solidFill>
              </a:rPr>
              <a:t>sepallength</a:t>
            </a:r>
            <a:r>
              <a:rPr lang="en-US" dirty="0">
                <a:solidFill>
                  <a:schemeClr val="bg1"/>
                </a:solidFill>
              </a:rPr>
              <a:t> with colors representing 3 class values</a:t>
            </a:r>
          </a:p>
        </p:txBody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18EE74F8-FA8B-4E83-A0F9-5B0F0BE1564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3719" y="2897634"/>
            <a:ext cx="762000" cy="184228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10" name="Line 3">
            <a:extLst>
              <a:ext uri="{FF2B5EF4-FFF2-40B4-BE49-F238E27FC236}">
                <a16:creationId xmlns:a16="http://schemas.microsoft.com/office/drawing/2014/main" id="{33729BC9-0A26-4052-9F94-A5C0F2618B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3519" y="4953000"/>
            <a:ext cx="685802" cy="76201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690"/>
    </mc:Choice>
    <mc:Fallback xmlns="">
      <p:transition spd="slow" advTm="11469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5" name="Picture 2">
            <a:extLst>
              <a:ext uri="{FF2B5EF4-FFF2-40B4-BE49-F238E27FC236}">
                <a16:creationId xmlns:a16="http://schemas.microsoft.com/office/drawing/2014/main" id="{7FD448F5-7D0C-4E02-A361-9B64112CA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57200"/>
            <a:ext cx="7315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3">
            <a:extLst>
              <a:ext uri="{FF2B5EF4-FFF2-40B4-BE49-F238E27FC236}">
                <a16:creationId xmlns:a16="http://schemas.microsoft.com/office/drawing/2014/main" id="{0D77487C-D850-41CE-9ABC-22129C56F29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3505200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79DA2-9608-4FE2-AC49-85C718727CDA}"/>
              </a:ext>
            </a:extLst>
          </p:cNvPr>
          <p:cNvSpPr txBox="1"/>
          <p:nvPr/>
        </p:nvSpPr>
        <p:spPr>
          <a:xfrm>
            <a:off x="2286000" y="4572001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Distribution of the 3 classes, which are evenly distribute</a:t>
            </a:r>
          </a:p>
        </p:txBody>
      </p:sp>
      <p:sp>
        <p:nvSpPr>
          <p:cNvPr id="8" name="Line 3">
            <a:extLst>
              <a:ext uri="{FF2B5EF4-FFF2-40B4-BE49-F238E27FC236}">
                <a16:creationId xmlns:a16="http://schemas.microsoft.com/office/drawing/2014/main" id="{A467D80B-512F-4523-A6E5-E4A00657A0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4800600"/>
            <a:ext cx="685800" cy="762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BD4E988-25E6-449B-AABE-C664F1889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16676"/>
            <a:ext cx="457200" cy="365125"/>
          </a:xfrm>
        </p:spPr>
        <p:txBody>
          <a:bodyPr/>
          <a:lstStyle/>
          <a:p>
            <a:fld id="{52D9AB91-8E3B-4B1E-9D24-4010D4BC54D9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06"/>
    </mc:Choice>
    <mc:Fallback xmlns="">
      <p:transition spd="slow" advTm="3630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27403-53E9-4B51-B39B-DA9C6023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AB91-8E3B-4B1E-9D24-4010D4BC54D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4816C37-D3C2-43ED-BA73-3545A0548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57200"/>
            <a:ext cx="7315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3">
            <a:extLst>
              <a:ext uri="{FF2B5EF4-FFF2-40B4-BE49-F238E27FC236}">
                <a16:creationId xmlns:a16="http://schemas.microsoft.com/office/drawing/2014/main" id="{E8167221-62EC-4C7C-A0FB-953FAFF85DE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24600" y="3276600"/>
            <a:ext cx="1981200" cy="4572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3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74"/>
    </mc:Choice>
    <mc:Fallback xmlns="">
      <p:transition spd="slow" advTm="1817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6">
            <a:extLst>
              <a:ext uri="{FF2B5EF4-FFF2-40B4-BE49-F238E27FC236}">
                <a16:creationId xmlns:a16="http://schemas.microsoft.com/office/drawing/2014/main" id="{2B7D73CC-43AF-4AC0-A7F6-F895E784D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457200"/>
            <a:ext cx="7336393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FF6B32B-BAAA-41D7-822F-583F2820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16676"/>
            <a:ext cx="457200" cy="365125"/>
          </a:xfrm>
        </p:spPr>
        <p:txBody>
          <a:bodyPr/>
          <a:lstStyle/>
          <a:p>
            <a:fld id="{52D9AB91-8E3B-4B1E-9D24-4010D4BC54D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AD3120-09B8-42A9-8A1A-1411C2A7688E}"/>
              </a:ext>
            </a:extLst>
          </p:cNvPr>
          <p:cNvSpPr txBox="1"/>
          <p:nvPr/>
        </p:nvSpPr>
        <p:spPr>
          <a:xfrm>
            <a:off x="6934200" y="3657600"/>
            <a:ext cx="220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Visualization of all feature values with class information. This makes it clear that most features are useful for distinguishing classes.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87"/>
    </mc:Choice>
    <mc:Fallback xmlns="">
      <p:transition spd="slow" advTm="4828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77D2B6-1683-A13C-9CD0-E37D94273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99"/>
          <a:stretch/>
        </p:blipFill>
        <p:spPr>
          <a:xfrm>
            <a:off x="92467" y="0"/>
            <a:ext cx="12185151" cy="666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20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>
            <a:extLst>
              <a:ext uri="{FF2B5EF4-FFF2-40B4-BE49-F238E27FC236}">
                <a16:creationId xmlns:a16="http://schemas.microsoft.com/office/drawing/2014/main" id="{7D6E5008-FF5E-43A3-B3A8-0C2D68BADC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Preprocessing Filters</a:t>
            </a:r>
          </a:p>
        </p:txBody>
      </p:sp>
      <p:sp>
        <p:nvSpPr>
          <p:cNvPr id="13318" name="Rectangle 3">
            <a:extLst>
              <a:ext uri="{FF2B5EF4-FFF2-40B4-BE49-F238E27FC236}">
                <a16:creationId xmlns:a16="http://schemas.microsoft.com/office/drawing/2014/main" id="{DA58CA15-A0AE-455B-8884-167EC357AC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0" y="1783560"/>
            <a:ext cx="7924800" cy="457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Pre-processing tools in WEKA called “filters”</a:t>
            </a:r>
          </a:p>
          <a:p>
            <a:pPr eaLnBrk="1" hangingPunct="1"/>
            <a:r>
              <a:rPr lang="en-US" altLang="en-US" dirty="0"/>
              <a:t>Many preprocessing filters available: </a:t>
            </a:r>
          </a:p>
          <a:p>
            <a:pPr lvl="1" eaLnBrk="1" hangingPunct="1"/>
            <a:r>
              <a:rPr lang="en-US" altLang="en-US" dirty="0"/>
              <a:t>Discretization</a:t>
            </a:r>
          </a:p>
          <a:p>
            <a:pPr lvl="1" eaLnBrk="1" hangingPunct="1"/>
            <a:r>
              <a:rPr lang="en-US" altLang="en-US" dirty="0"/>
              <a:t>Normalization</a:t>
            </a:r>
          </a:p>
          <a:p>
            <a:pPr lvl="1" eaLnBrk="1" hangingPunct="1"/>
            <a:r>
              <a:rPr lang="en-US" altLang="en-US" dirty="0"/>
              <a:t>Resampling</a:t>
            </a:r>
          </a:p>
          <a:p>
            <a:pPr lvl="1" eaLnBrk="1" hangingPunct="1"/>
            <a:r>
              <a:rPr lang="en-US" altLang="en-US" dirty="0"/>
              <a:t>Feature selection</a:t>
            </a:r>
          </a:p>
          <a:p>
            <a:pPr lvl="1" eaLnBrk="1" hangingPunct="1"/>
            <a:r>
              <a:rPr lang="en-US" altLang="en-US" dirty="0"/>
              <a:t>Feature transformation </a:t>
            </a:r>
          </a:p>
          <a:p>
            <a:pPr lvl="1" eaLnBrk="1" hangingPunct="1"/>
            <a:r>
              <a:rPr lang="en-US" altLang="en-US" dirty="0"/>
              <a:t>Many more</a:t>
            </a:r>
          </a:p>
          <a:p>
            <a:r>
              <a:rPr lang="en-US" altLang="en-US" sz="2900" dirty="0"/>
              <a:t>Know what available so can use it when needed</a:t>
            </a:r>
          </a:p>
          <a:p>
            <a:pPr lvl="1"/>
            <a:r>
              <a:rPr lang="en-US" altLang="en-US" sz="2500" dirty="0"/>
              <a:t>We will focus on Discretization</a:t>
            </a:r>
          </a:p>
        </p:txBody>
      </p:sp>
      <p:sp>
        <p:nvSpPr>
          <p:cNvPr id="13316" name="Slide Number Placeholder 5">
            <a:extLst>
              <a:ext uri="{FF2B5EF4-FFF2-40B4-BE49-F238E27FC236}">
                <a16:creationId xmlns:a16="http://schemas.microsoft.com/office/drawing/2014/main" id="{664C2391-C126-40E2-B5D3-0939111A0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«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AC998C6-959C-42ED-8E6A-39BDD02713CF}" type="slidenum">
              <a:rPr lang="en-US" altLang="en-US" sz="120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489"/>
    </mc:Choice>
    <mc:Fallback xmlns="">
      <p:transition spd="slow" advTm="9548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5E6E7-B399-4678-A0C8-6C40609F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AB91-8E3B-4B1E-9D24-4010D4BC54D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8AEA17-89CE-46CF-90DD-403E0A9A9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7" t="1639" r="-1"/>
          <a:stretch/>
        </p:blipFill>
        <p:spPr>
          <a:xfrm>
            <a:off x="2133603" y="609600"/>
            <a:ext cx="7336087" cy="5212080"/>
          </a:xfrm>
          <a:prstGeom prst="rect">
            <a:avLst/>
          </a:prstGeom>
        </p:spPr>
      </p:pic>
      <p:sp>
        <p:nvSpPr>
          <p:cNvPr id="10" name="Line 3">
            <a:extLst>
              <a:ext uri="{FF2B5EF4-FFF2-40B4-BE49-F238E27FC236}">
                <a16:creationId xmlns:a16="http://schemas.microsoft.com/office/drawing/2014/main" id="{83CEAFA3-2F64-49E4-A15D-0B214360AB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1752600"/>
            <a:ext cx="990600" cy="685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E77CA-4302-453B-BA92-FC804456F5B8}"/>
              </a:ext>
            </a:extLst>
          </p:cNvPr>
          <p:cNvSpPr txBox="1"/>
          <p:nvPr/>
        </p:nvSpPr>
        <p:spPr>
          <a:xfrm>
            <a:off x="3581400" y="2057401"/>
            <a:ext cx="4419600" cy="120032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Clicking on this will bring up a list of all of the filters, organized into a hierarchy. Click on each folder to expand the list. There are dozens of choices</a:t>
            </a:r>
          </a:p>
        </p:txBody>
      </p:sp>
    </p:spTree>
    <p:extLst>
      <p:ext uri="{BB962C8B-B14F-4D97-AF65-F5344CB8AC3E}">
        <p14:creationId xmlns:p14="http://schemas.microsoft.com/office/powerpoint/2010/main" val="303581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00"/>
    </mc:Choice>
    <mc:Fallback xmlns="">
      <p:transition spd="slow" advTm="236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A99EF145-7B5D-437D-89BC-140AC6BE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Discretization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7D616E06-9FB1-4F22-A72C-320A6E2AF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1783560"/>
            <a:ext cx="7924800" cy="4572000"/>
          </a:xfrm>
        </p:spPr>
        <p:txBody>
          <a:bodyPr>
            <a:normAutofit/>
          </a:bodyPr>
          <a:lstStyle/>
          <a:p>
            <a:r>
              <a:rPr lang="en-US" altLang="en-US" dirty="0"/>
              <a:t>Discretization: numerical feature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categorical</a:t>
            </a:r>
          </a:p>
          <a:p>
            <a:pPr lvl="1"/>
            <a:r>
              <a:rPr lang="en-US" altLang="en-US" dirty="0"/>
              <a:t>In preprocess tab select “Choose”, expand “unsupervised” then “attribute”</a:t>
            </a:r>
          </a:p>
          <a:p>
            <a:pPr lvl="2"/>
            <a:r>
              <a:rPr lang="en-US" altLang="en-US" dirty="0"/>
              <a:t>Select “Discretize” filter</a:t>
            </a:r>
          </a:p>
          <a:p>
            <a:pPr lvl="2"/>
            <a:r>
              <a:rPr lang="en-US" altLang="en-US" dirty="0"/>
              <a:t>Note discretize applies to attributes not instances</a:t>
            </a:r>
          </a:p>
          <a:p>
            <a:pPr lvl="2"/>
            <a:r>
              <a:rPr lang="en-US" altLang="en-US" dirty="0"/>
              <a:t>The following few slides are from an earlier version and may look just a little bit different</a:t>
            </a:r>
          </a:p>
          <a:p>
            <a:pPr lvl="2"/>
            <a:r>
              <a:rPr lang="en-US" altLang="en-US" dirty="0"/>
              <a:t>Note: there is a version under the “supervised” folder but it works differently and has different options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F20E4D-4993-4AFE-BD27-6FCA9BEFD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16676"/>
            <a:ext cx="457200" cy="365125"/>
          </a:xfrm>
        </p:spPr>
        <p:txBody>
          <a:bodyPr/>
          <a:lstStyle/>
          <a:p>
            <a:fld id="{52D9AB91-8E3B-4B1E-9D24-4010D4BC54D9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95"/>
    </mc:Choice>
    <mc:Fallback xmlns="">
      <p:transition spd="slow" advTm="6449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5" name="Picture 2">
            <a:extLst>
              <a:ext uri="{FF2B5EF4-FFF2-40B4-BE49-F238E27FC236}">
                <a16:creationId xmlns:a16="http://schemas.microsoft.com/office/drawing/2014/main" id="{774C8742-F7CD-4A04-8239-8393FCE26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036320"/>
            <a:ext cx="6949440" cy="521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Line 3">
            <a:extLst>
              <a:ext uri="{FF2B5EF4-FFF2-40B4-BE49-F238E27FC236}">
                <a16:creationId xmlns:a16="http://schemas.microsoft.com/office/drawing/2014/main" id="{4CA0F725-E9CA-4947-9064-7E912DEE15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1760" y="2209800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C10E2F8-405E-4ED3-95C4-5A6A679A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16676"/>
            <a:ext cx="457200" cy="365125"/>
          </a:xfrm>
        </p:spPr>
        <p:txBody>
          <a:bodyPr/>
          <a:lstStyle/>
          <a:p>
            <a:fld id="{52D9AB91-8E3B-4B1E-9D24-4010D4BC54D9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8"/>
    </mc:Choice>
    <mc:Fallback xmlns="">
      <p:transition spd="slow" advTm="304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9" name="Picture 2">
            <a:extLst>
              <a:ext uri="{FF2B5EF4-FFF2-40B4-BE49-F238E27FC236}">
                <a16:creationId xmlns:a16="http://schemas.microsoft.com/office/drawing/2014/main" id="{A53CA85E-FEFC-4757-BA63-20867323F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066800"/>
            <a:ext cx="6949440" cy="521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3">
            <a:extLst>
              <a:ext uri="{FF2B5EF4-FFF2-40B4-BE49-F238E27FC236}">
                <a16:creationId xmlns:a16="http://schemas.microsoft.com/office/drawing/2014/main" id="{AC216F9B-062A-49C5-B759-921B660F1A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2590800"/>
            <a:ext cx="8382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41EC5680-D1D8-4617-9DE3-1FB18180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16676"/>
            <a:ext cx="457200" cy="365125"/>
          </a:xfrm>
        </p:spPr>
        <p:txBody>
          <a:bodyPr/>
          <a:lstStyle/>
          <a:p>
            <a:fld id="{52D9AB91-8E3B-4B1E-9D24-4010D4BC54D9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10"/>
    </mc:Choice>
    <mc:Fallback xmlns="">
      <p:transition spd="slow" advTm="1461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7" name="Picture 5">
            <a:extLst>
              <a:ext uri="{FF2B5EF4-FFF2-40B4-BE49-F238E27FC236}">
                <a16:creationId xmlns:a16="http://schemas.microsoft.com/office/drawing/2014/main" id="{C88096E4-EE3B-4323-BE94-565C875ED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036320"/>
            <a:ext cx="6949440" cy="521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3A0D0B6-5B73-4102-94CD-B694F53E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16676"/>
            <a:ext cx="457200" cy="365125"/>
          </a:xfrm>
        </p:spPr>
        <p:txBody>
          <a:bodyPr/>
          <a:lstStyle/>
          <a:p>
            <a:fld id="{52D9AB91-8E3B-4B1E-9D24-4010D4BC54D9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52"/>
    </mc:Choice>
    <mc:Fallback xmlns="">
      <p:transition spd="slow" advTm="2455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5" name="Picture 2">
            <a:extLst>
              <a:ext uri="{FF2B5EF4-FFF2-40B4-BE49-F238E27FC236}">
                <a16:creationId xmlns:a16="http://schemas.microsoft.com/office/drawing/2014/main" id="{67C71F06-6696-45FD-B61A-63FDDB73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036320"/>
            <a:ext cx="6949440" cy="521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Line 3">
            <a:extLst>
              <a:ext uri="{FF2B5EF4-FFF2-40B4-BE49-F238E27FC236}">
                <a16:creationId xmlns:a16="http://schemas.microsoft.com/office/drawing/2014/main" id="{8B47B52B-B522-45C0-8106-D1C4027BAFE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331720"/>
            <a:ext cx="381000" cy="202798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CADCB-2968-4500-A57C-04D269DB4A37}"/>
              </a:ext>
            </a:extLst>
          </p:cNvPr>
          <p:cNvSpPr txBox="1"/>
          <p:nvPr/>
        </p:nvSpPr>
        <p:spPr>
          <a:xfrm>
            <a:off x="2667000" y="4436538"/>
            <a:ext cx="3048000" cy="113877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This shows the command line with options. Click within this region to bring up a window with the options and more info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131F1A0-8520-4D00-97E9-3B80F61A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16676"/>
            <a:ext cx="457200" cy="365125"/>
          </a:xfrm>
        </p:spPr>
        <p:txBody>
          <a:bodyPr/>
          <a:lstStyle/>
          <a:p>
            <a:fld id="{52D9AB91-8E3B-4B1E-9D24-4010D4BC54D9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47"/>
    </mc:Choice>
    <mc:Fallback xmlns="">
      <p:transition spd="slow" advTm="3714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D8B702F-AF76-4984-B9AE-723ED610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036320"/>
            <a:ext cx="6949440" cy="521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3">
            <a:extLst>
              <a:ext uri="{FF2B5EF4-FFF2-40B4-BE49-F238E27FC236}">
                <a16:creationId xmlns:a16="http://schemas.microsoft.com/office/drawing/2014/main" id="{E8C721DD-EA0E-4731-B32A-9D828E457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399" y="2484120"/>
            <a:ext cx="3583124" cy="3169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4">
            <a:extLst>
              <a:ext uri="{FF2B5EF4-FFF2-40B4-BE49-F238E27FC236}">
                <a16:creationId xmlns:a16="http://schemas.microsoft.com/office/drawing/2014/main" id="{47927B3D-0590-41EF-85C7-001F89A23E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4400" y="5151121"/>
            <a:ext cx="838199" cy="100516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43E590-EB4E-42CE-955F-D851A9A5880A}"/>
              </a:ext>
            </a:extLst>
          </p:cNvPr>
          <p:cNvSpPr txBox="1"/>
          <p:nvPr/>
        </p:nvSpPr>
        <p:spPr>
          <a:xfrm>
            <a:off x="2819400" y="5151120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1) Toggle to “True”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DA1FB-020C-441C-9E91-56D82CB7AAB8}"/>
              </a:ext>
            </a:extLst>
          </p:cNvPr>
          <p:cNvSpPr txBox="1"/>
          <p:nvPr/>
        </p:nvSpPr>
        <p:spPr>
          <a:xfrm>
            <a:off x="3048000" y="423672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Click for documentation</a:t>
            </a:r>
          </a:p>
        </p:txBody>
      </p:sp>
      <p:sp>
        <p:nvSpPr>
          <p:cNvPr id="11" name="Line 4">
            <a:extLst>
              <a:ext uri="{FF2B5EF4-FFF2-40B4-BE49-F238E27FC236}">
                <a16:creationId xmlns:a16="http://schemas.microsoft.com/office/drawing/2014/main" id="{3A9BE0D3-5A08-4E39-91DA-9BA7A2FA42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3246120"/>
            <a:ext cx="3124200" cy="1103604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 dirty="0"/>
          </a:p>
        </p:txBody>
      </p:sp>
      <p:sp>
        <p:nvSpPr>
          <p:cNvPr id="12" name="Line 4">
            <a:extLst>
              <a:ext uri="{FF2B5EF4-FFF2-40B4-BE49-F238E27FC236}">
                <a16:creationId xmlns:a16="http://schemas.microsoft.com/office/drawing/2014/main" id="{0B4F00D1-73BA-4466-B026-C348314FEB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6797" y="5507964"/>
            <a:ext cx="2590801" cy="49004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C2B35B-7971-49A0-B023-4240D0706678}"/>
              </a:ext>
            </a:extLst>
          </p:cNvPr>
          <p:cNvSpPr txBox="1"/>
          <p:nvPr/>
        </p:nvSpPr>
        <p:spPr>
          <a:xfrm>
            <a:off x="3733802" y="5833646"/>
            <a:ext cx="1219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2) Click OK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51F182-712A-4496-999A-3018C15F107D}"/>
              </a:ext>
            </a:extLst>
          </p:cNvPr>
          <p:cNvSpPr txBox="1"/>
          <p:nvPr/>
        </p:nvSpPr>
        <p:spPr>
          <a:xfrm>
            <a:off x="2514600" y="649368"/>
            <a:ext cx="6096000" cy="61555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Create 10 equal frequency bins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Will do for all numerical features given “</a:t>
            </a:r>
            <a:r>
              <a:rPr lang="en-US" sz="1600" dirty="0" err="1">
                <a:solidFill>
                  <a:schemeClr val="bg1"/>
                </a:solidFill>
              </a:rPr>
              <a:t>attributeIndices</a:t>
            </a:r>
            <a:r>
              <a:rPr lang="en-US" sz="1600" dirty="0">
                <a:solidFill>
                  <a:schemeClr val="bg1"/>
                </a:solidFill>
              </a:rPr>
              <a:t>” value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19E9ABFA-688B-44E8-BE59-D5138804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16676"/>
            <a:ext cx="457200" cy="365125"/>
          </a:xfrm>
        </p:spPr>
        <p:txBody>
          <a:bodyPr/>
          <a:lstStyle/>
          <a:p>
            <a:fld id="{52D9AB91-8E3B-4B1E-9D24-4010D4BC54D9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3B045-8389-455F-B276-F6C786980A18}"/>
              </a:ext>
            </a:extLst>
          </p:cNvPr>
          <p:cNvCxnSpPr/>
          <p:nvPr/>
        </p:nvCxnSpPr>
        <p:spPr>
          <a:xfrm>
            <a:off x="6553200" y="1264920"/>
            <a:ext cx="533400" cy="2286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294"/>
    </mc:Choice>
    <mc:Fallback xmlns="">
      <p:transition spd="slow" advTm="12529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5" name="Picture 2">
            <a:extLst>
              <a:ext uri="{FF2B5EF4-FFF2-40B4-BE49-F238E27FC236}">
                <a16:creationId xmlns:a16="http://schemas.microsoft.com/office/drawing/2014/main" id="{FB632AD5-4F0B-47C3-AD28-89656D352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883920"/>
            <a:ext cx="6949440" cy="521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3">
            <a:extLst>
              <a:ext uri="{FF2B5EF4-FFF2-40B4-BE49-F238E27FC236}">
                <a16:creationId xmlns:a16="http://schemas.microsoft.com/office/drawing/2014/main" id="{460F103F-8134-4228-B79B-B81C65E1DC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77200" y="2209800"/>
            <a:ext cx="60960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072E4C6-4EDB-4209-85D0-31C523A6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16676"/>
            <a:ext cx="457200" cy="365125"/>
          </a:xfrm>
        </p:spPr>
        <p:txBody>
          <a:bodyPr/>
          <a:lstStyle/>
          <a:p>
            <a:fld id="{52D9AB91-8E3B-4B1E-9D24-4010D4BC54D9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68"/>
    </mc:Choice>
    <mc:Fallback xmlns="">
      <p:transition spd="slow" advTm="6706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3" name="Picture 2">
            <a:extLst>
              <a:ext uri="{FF2B5EF4-FFF2-40B4-BE49-F238E27FC236}">
                <a16:creationId xmlns:a16="http://schemas.microsoft.com/office/drawing/2014/main" id="{B9770E07-B201-412B-BBD7-228FA4C86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07720"/>
            <a:ext cx="6949440" cy="521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A0EA37-0CC9-478B-93C3-FB629466DC9C}"/>
              </a:ext>
            </a:extLst>
          </p:cNvPr>
          <p:cNvSpPr txBox="1"/>
          <p:nvPr/>
        </p:nvSpPr>
        <p:spPr>
          <a:xfrm>
            <a:off x="2667000" y="438912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Note there are 10 bins</a:t>
            </a:r>
          </a:p>
          <a:p>
            <a:r>
              <a:rPr lang="en-US" dirty="0">
                <a:solidFill>
                  <a:schemeClr val="bg1"/>
                </a:solidFill>
              </a:rPr>
              <a:t>Frequencies not equal but as close as possible</a:t>
            </a: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C32D2095-4DA7-42CF-856A-EAC77B64D7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57799" y="4846319"/>
            <a:ext cx="685800" cy="152401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3F6E6E5-B0B5-4DB5-96E0-E10A1A78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16676"/>
            <a:ext cx="457200" cy="365125"/>
          </a:xfrm>
        </p:spPr>
        <p:txBody>
          <a:bodyPr/>
          <a:lstStyle/>
          <a:p>
            <a:fld id="{52D9AB91-8E3B-4B1E-9D24-4010D4BC54D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D276A-5507-4799-9C4A-A6CB8746F0E4}"/>
              </a:ext>
            </a:extLst>
          </p:cNvPr>
          <p:cNvSpPr txBox="1"/>
          <p:nvPr/>
        </p:nvSpPr>
        <p:spPr>
          <a:xfrm>
            <a:off x="5591734" y="1918456"/>
            <a:ext cx="2942666" cy="29238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Can use undo to undo the last command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0AFA9D-F81C-4C26-A3F4-0758C715648A}"/>
              </a:ext>
            </a:extLst>
          </p:cNvPr>
          <p:cNvCxnSpPr>
            <a:cxnSpLocks/>
          </p:cNvCxnSpPr>
          <p:nvPr/>
        </p:nvCxnSpPr>
        <p:spPr>
          <a:xfrm flipV="1">
            <a:off x="6553200" y="1600200"/>
            <a:ext cx="381000" cy="27432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031"/>
    </mc:Choice>
    <mc:Fallback xmlns="">
      <p:transition spd="slow" advTm="9703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153FE4-2F12-0766-DF76-968F2B328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2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E7C9EC-18A7-11FA-61C0-7821F56DF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9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FB14FA-5A45-A5C6-B2E2-5BBD42F0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45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FF7050-1D17-B9B3-00D9-653950B39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6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1FC8A8-8E3E-8A5E-36A9-63A93FBC4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26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C38887-633F-BEA5-EF53-9497050AB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91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2">
            <a:extLst>
              <a:ext uri="{FF2B5EF4-FFF2-40B4-BE49-F238E27FC236}">
                <a16:creationId xmlns:a16="http://schemas.microsoft.com/office/drawing/2014/main" id="{5E1EE730-D467-45B0-B3B3-9911327776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Weka ARFF Example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BEDF3BDF-ECDC-4DEC-8F41-953DC147FA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5000" y="1600200"/>
            <a:ext cx="8458200" cy="4648200"/>
          </a:xfrm>
        </p:spPr>
        <p:txBody>
          <a:bodyPr>
            <a:normAutofit fontScale="85000" lnSpcReduction="20000"/>
          </a:bodyPr>
          <a:lstStyle/>
          <a:p>
            <a:pPr marL="68580" indent="0">
              <a:buNone/>
            </a:pPr>
            <a:endParaRPr lang="en-US" altLang="en-US" sz="16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700" dirty="0"/>
              <a:t>@relation heart-disease-simplified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7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700" dirty="0"/>
              <a:t>@attribute age numeric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700" dirty="0"/>
              <a:t>@attribute sex { female, male}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700" dirty="0"/>
              <a:t>@attribute </a:t>
            </a:r>
            <a:r>
              <a:rPr lang="en-US" altLang="en-US" sz="1700" dirty="0" err="1"/>
              <a:t>chest_pain_type</a:t>
            </a:r>
            <a:r>
              <a:rPr lang="en-US" altLang="en-US" sz="1700" dirty="0"/>
              <a:t> { </a:t>
            </a:r>
            <a:r>
              <a:rPr lang="en-US" altLang="en-US" sz="1700" dirty="0" err="1"/>
              <a:t>typ_angina</a:t>
            </a:r>
            <a:r>
              <a:rPr lang="en-US" altLang="en-US" sz="1700" dirty="0"/>
              <a:t>, </a:t>
            </a:r>
            <a:r>
              <a:rPr lang="en-US" altLang="en-US" sz="1700" dirty="0" err="1"/>
              <a:t>asympt</a:t>
            </a:r>
            <a:r>
              <a:rPr lang="en-US" altLang="en-US" sz="1700" dirty="0"/>
              <a:t>, </a:t>
            </a:r>
            <a:r>
              <a:rPr lang="en-US" altLang="en-US" sz="1700" dirty="0" err="1"/>
              <a:t>non_anginal</a:t>
            </a:r>
            <a:r>
              <a:rPr lang="en-US" altLang="en-US" sz="1700" dirty="0"/>
              <a:t>, </a:t>
            </a:r>
            <a:r>
              <a:rPr lang="en-US" altLang="en-US" sz="1700" dirty="0" err="1"/>
              <a:t>atyp_angina</a:t>
            </a:r>
            <a:r>
              <a:rPr lang="en-US" altLang="en-US" sz="1700" dirty="0"/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700" dirty="0"/>
              <a:t>@attribute cholesterol numeric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700" dirty="0"/>
              <a:t>@attribute </a:t>
            </a:r>
            <a:r>
              <a:rPr lang="en-US" altLang="en-US" sz="1700" dirty="0" err="1"/>
              <a:t>exercise_induced_angina</a:t>
            </a:r>
            <a:r>
              <a:rPr lang="en-US" altLang="en-US" sz="1700" dirty="0"/>
              <a:t> { no, yes}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700" dirty="0"/>
              <a:t>@attribute class { present, </a:t>
            </a:r>
            <a:r>
              <a:rPr lang="en-US" altLang="en-US" sz="1700" dirty="0" err="1"/>
              <a:t>not_present</a:t>
            </a:r>
            <a:r>
              <a:rPr lang="en-US" altLang="en-US" sz="1700" dirty="0"/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7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700" dirty="0"/>
              <a:t>@data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700" dirty="0"/>
              <a:t>63,male,typ_angina,233,no,not_present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700" dirty="0"/>
              <a:t>67,male,asympt,286,yes,present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700" dirty="0"/>
              <a:t>67,male,asympt,229,yes,present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700" dirty="0"/>
              <a:t>38,female,non_anginal,?,no,not_present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700" dirty="0"/>
              <a:t>...</a:t>
            </a:r>
          </a:p>
        </p:txBody>
      </p:sp>
      <p:sp>
        <p:nvSpPr>
          <p:cNvPr id="8196" name="Slide Number Placeholder 5">
            <a:extLst>
              <a:ext uri="{FF2B5EF4-FFF2-40B4-BE49-F238E27FC236}">
                <a16:creationId xmlns:a16="http://schemas.microsoft.com/office/drawing/2014/main" id="{008382D3-0578-4A23-9D6E-D52B8CAF2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«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9BCCB5-1857-4F04-85D1-FB4781DE6742}" type="slidenum">
              <a:rPr lang="en-US" altLang="en-US" sz="120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200" dirty="0">
              <a:latin typeface="Calibri" panose="020F0502020204030204" pitchFamily="34" charset="0"/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8EF650D7-E9EF-4A98-9B85-54BC13AD8F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2500" y="2590801"/>
            <a:ext cx="2019300" cy="24447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0B17EB-89F3-4030-BC23-D1549EA70764}"/>
              </a:ext>
            </a:extLst>
          </p:cNvPr>
          <p:cNvSpPr txBox="1"/>
          <p:nvPr/>
        </p:nvSpPr>
        <p:spPr>
          <a:xfrm>
            <a:off x="6858000" y="2286001"/>
            <a:ext cx="33528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Categorical feature must list values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CE71B-5032-47C0-88C1-82FCF2519B9B}"/>
              </a:ext>
            </a:extLst>
          </p:cNvPr>
          <p:cNvSpPr txBox="1"/>
          <p:nvPr/>
        </p:nvSpPr>
        <p:spPr>
          <a:xfrm>
            <a:off x="6152029" y="162013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just defines dataset name</a:t>
            </a:r>
          </a:p>
        </p:txBody>
      </p:sp>
      <p:sp>
        <p:nvSpPr>
          <p:cNvPr id="17" name="Line 9">
            <a:extLst>
              <a:ext uri="{FF2B5EF4-FFF2-40B4-BE49-F238E27FC236}">
                <a16:creationId xmlns:a16="http://schemas.microsoft.com/office/drawing/2014/main" id="{9BA8552E-D74A-4D7A-A9F6-346B331F31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13512" y="1795797"/>
            <a:ext cx="952500" cy="201279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084"/>
    </mc:Choice>
    <mc:Fallback xmlns="">
      <p:transition spd="slow" advTm="97084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DA4160D3EF81488DAF91C890F0BABF" ma:contentTypeVersion="3" ma:contentTypeDescription="Create a new document." ma:contentTypeScope="" ma:versionID="dda6a9a5632874be3bff5589d1749973">
  <xsd:schema xmlns:xsd="http://www.w3.org/2001/XMLSchema" xmlns:xs="http://www.w3.org/2001/XMLSchema" xmlns:p="http://schemas.microsoft.com/office/2006/metadata/properties" xmlns:ns2="b8a69c41-4691-40ab-b3ff-6bfa46c23c94" targetNamespace="http://schemas.microsoft.com/office/2006/metadata/properties" ma:root="true" ma:fieldsID="28a9e750821ae077906cc5b80df8f3e7" ns2:_="">
    <xsd:import namespace="b8a69c41-4691-40ab-b3ff-6bfa46c23c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a69c41-4691-40ab-b3ff-6bfa46c23c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F98F79-2948-4BCD-B60A-4CFFBE798734}"/>
</file>

<file path=customXml/itemProps2.xml><?xml version="1.0" encoding="utf-8"?>
<ds:datastoreItem xmlns:ds="http://schemas.openxmlformats.org/officeDocument/2006/customXml" ds:itemID="{86DAC70A-10C9-4214-8973-F2CACDB283EE}"/>
</file>

<file path=customXml/itemProps3.xml><?xml version="1.0" encoding="utf-8"?>
<ds:datastoreItem xmlns:ds="http://schemas.openxmlformats.org/officeDocument/2006/customXml" ds:itemID="{CEBD7542-2C14-4F77-B4E4-D17002B2E7ED}"/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529</Words>
  <Application>Microsoft Office PowerPoint</Application>
  <PresentationFormat>Widescreen</PresentationFormat>
  <Paragraphs>79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Introduction to WEKA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Weka ARFF Example</vt:lpstr>
      <vt:lpstr>PowerPoint Presentation</vt:lpstr>
      <vt:lpstr>PowerPoint Presentation</vt:lpstr>
      <vt:lpstr>PowerPoint Presentation</vt:lpstr>
      <vt:lpstr>PowerPoint Presentation</vt:lpstr>
      <vt:lpstr>Reading in the Iris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Preprocessing Filters</vt:lpstr>
      <vt:lpstr>PowerPoint Presentation</vt:lpstr>
      <vt:lpstr>Discretization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WEKA</dc:title>
  <dc:creator>vijay Jain</dc:creator>
  <cp:lastModifiedBy>Pooja Gupta</cp:lastModifiedBy>
  <cp:revision>4</cp:revision>
  <dcterms:created xsi:type="dcterms:W3CDTF">2023-07-28T04:56:51Z</dcterms:created>
  <dcterms:modified xsi:type="dcterms:W3CDTF">2023-08-22T03:22:49Z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0x010100F0DA4160D3EF81488DAF91C890F0BABF</vt:lpwstr>
  </property>
</Properties>
</file>